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7" r:id="rId3"/>
    <p:sldId id="273" r:id="rId4"/>
    <p:sldId id="259" r:id="rId5"/>
    <p:sldId id="260" r:id="rId6"/>
    <p:sldId id="261" r:id="rId7"/>
    <p:sldId id="262" r:id="rId8"/>
    <p:sldId id="263" r:id="rId9"/>
    <p:sldId id="264" r:id="rId10"/>
    <p:sldId id="267" r:id="rId11"/>
    <p:sldId id="268" r:id="rId12"/>
    <p:sldId id="269" r:id="rId13"/>
    <p:sldId id="270" r:id="rId14"/>
    <p:sldId id="275" r:id="rId15"/>
    <p:sldId id="279" r:id="rId16"/>
    <p:sldId id="276" r:id="rId17"/>
    <p:sldId id="274" r:id="rId18"/>
    <p:sldId id="277" r:id="rId19"/>
    <p:sldId id="271" r:id="rId20"/>
    <p:sldId id="278" r:id="rId21"/>
    <p:sldId id="272" r:id="rId22"/>
    <p:sldId id="280" r:id="rId2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0" d="100"/>
          <a:sy n="70" d="100"/>
        </p:scale>
        <p:origin x="60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4933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8538895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612398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5733827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2662616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659920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7644143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2869525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074865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6.png"/><Relationship Id="rId4" Type="http://schemas.openxmlformats.org/officeDocument/2006/relationships/hyperlink" Target="https://gamma.app"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6.png"/><Relationship Id="rId4" Type="http://schemas.openxmlformats.org/officeDocument/2006/relationships/hyperlink" Target="https://gamma.app"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hyperlink" Target="../BuiltIn-VulnerabilityScanner/sample_output/Analysis%20Report.docx"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hyperlink" Target="file:///E:\my_doc\moaa\trainings\Internships\DSTNY\DevSecOps\BuiltIn-VulnerabilityScanner\sample_output\Analysis-Report.pdf" TargetMode="Externa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hyperlink" Target="file:///E:\my_doc\moaa\trainings\Internships\DSTNY\DevSecOps\Cluster-Hardenning\OWASP-ZAP\OWASP-ZAP_ClusterScanningGuide.pptx#-1,1,PowerPoint Presentation" TargetMode="External"/><Relationship Id="rId5" Type="http://schemas.openxmlformats.org/officeDocument/2006/relationships/hyperlink" Target="../Cluster-Hardenning/OWASP-ZAP/Introduction-To-OWASP_ZAP.pdf" TargetMode="External"/><Relationship Id="rId4" Type="http://schemas.openxmlformats.org/officeDocument/2006/relationships/hyperlink" Target="file:///E:\my_doc\moaa\trainings\Internships\DSTNY\DevSecOps\Cluster-Hardenning\OWASP-ZAP\Introduction%20To%20OWASP%20ZAP.docx"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20040"/>
            <a:ext cx="14630400" cy="8229600"/>
          </a:xfrm>
          <a:prstGeom prst="rect">
            <a:avLst/>
          </a:prstGeom>
          <a:solidFill>
            <a:srgbClr val="EEEFF5"/>
          </a:solidFill>
          <a:ln/>
        </p:spPr>
        <p:txBody>
          <a:bodyPr/>
          <a:lstStyle/>
          <a:p>
            <a:endParaRPr lang="en-US"/>
          </a:p>
        </p:txBody>
      </p:sp>
      <p:sp>
        <p:nvSpPr>
          <p:cNvPr id="4" name="Text 1"/>
          <p:cNvSpPr/>
          <p:nvPr/>
        </p:nvSpPr>
        <p:spPr>
          <a:xfrm>
            <a:off x="833199" y="3034427"/>
            <a:ext cx="5332690" cy="833199"/>
          </a:xfrm>
          <a:prstGeom prst="rect">
            <a:avLst/>
          </a:prstGeom>
          <a:noFill/>
          <a:ln/>
        </p:spPr>
        <p:txBody>
          <a:bodyPr wrap="none" rtlCol="0" anchor="t"/>
          <a:lstStyle/>
          <a:p>
            <a:pPr marL="0" indent="0">
              <a:lnSpc>
                <a:spcPts val="6561"/>
              </a:lnSpc>
              <a:buNone/>
            </a:pPr>
            <a:r>
              <a:rPr lang="en-US" sz="5249" b="1" dirty="0">
                <a:solidFill>
                  <a:srgbClr val="396AF1"/>
                </a:solidFill>
                <a:latin typeface="Barlow" pitchFamily="34" charset="0"/>
                <a:ea typeface="Barlow" pitchFamily="34" charset="-122"/>
                <a:cs typeface="Barlow" pitchFamily="34" charset="-120"/>
              </a:rPr>
              <a:t>DEMO#4</a:t>
            </a:r>
            <a:endParaRPr lang="en-US" sz="5249" dirty="0"/>
          </a:p>
        </p:txBody>
      </p:sp>
      <p:sp>
        <p:nvSpPr>
          <p:cNvPr id="5" name="Text 2"/>
          <p:cNvSpPr/>
          <p:nvPr/>
        </p:nvSpPr>
        <p:spPr>
          <a:xfrm>
            <a:off x="833199" y="4200882"/>
            <a:ext cx="7477601" cy="355402"/>
          </a:xfrm>
          <a:prstGeom prst="rect">
            <a:avLst/>
          </a:prstGeom>
          <a:noFill/>
          <a:ln/>
        </p:spPr>
        <p:txBody>
          <a:bodyPr wrap="none" rtlCol="0" anchor="t"/>
          <a:lstStyle/>
          <a:p>
            <a:pPr marL="0" indent="0">
              <a:lnSpc>
                <a:spcPts val="2799"/>
              </a:lnSpc>
              <a:buNone/>
            </a:pPr>
            <a:endParaRPr lang="en-US" sz="1750" dirty="0"/>
          </a:p>
        </p:txBody>
      </p:sp>
      <p:sp>
        <p:nvSpPr>
          <p:cNvPr id="8" name="Text 5"/>
          <p:cNvSpPr/>
          <p:nvPr/>
        </p:nvSpPr>
        <p:spPr>
          <a:xfrm>
            <a:off x="1299686" y="4806196"/>
            <a:ext cx="2606040" cy="388858"/>
          </a:xfrm>
          <a:prstGeom prst="rect">
            <a:avLst/>
          </a:prstGeom>
          <a:noFill/>
          <a:ln/>
        </p:spPr>
        <p:txBody>
          <a:bodyPr wrap="none" rtlCol="0" anchor="t"/>
          <a:lstStyle/>
          <a:p>
            <a:pPr marL="0" indent="0" algn="l">
              <a:lnSpc>
                <a:spcPts val="3062"/>
              </a:lnSpc>
              <a:buNone/>
            </a:pPr>
            <a:r>
              <a:rPr lang="en-US" sz="2187" b="1" dirty="0">
                <a:solidFill>
                  <a:srgbClr val="272525"/>
                </a:solidFill>
                <a:latin typeface="Montserrat" pitchFamily="34" charset="0"/>
                <a:ea typeface="Montserrat" pitchFamily="34" charset="-122"/>
                <a:cs typeface="Montserrat" pitchFamily="34" charset="-120"/>
              </a:rPr>
              <a:t>Mariam  Osama Saleh</a:t>
            </a:r>
          </a:p>
          <a:p>
            <a:pPr marL="0" indent="0" algn="l">
              <a:lnSpc>
                <a:spcPts val="3062"/>
              </a:lnSpc>
              <a:buNone/>
            </a:pPr>
            <a:r>
              <a:rPr lang="en-US" sz="2187" b="1" dirty="0">
                <a:solidFill>
                  <a:srgbClr val="272525"/>
                </a:solidFill>
                <a:latin typeface="Montserrat" pitchFamily="34" charset="0"/>
              </a:rPr>
              <a:t>Security Team</a:t>
            </a:r>
            <a:endParaRPr lang="en-US" sz="2187" dirty="0"/>
          </a:p>
        </p:txBody>
      </p:sp>
      <p:pic>
        <p:nvPicPr>
          <p:cNvPr id="9"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12" name="Picture 11" descr="A blue and orange text&#10;&#10;Description automatically generated">
            <a:extLst>
              <a:ext uri="{FF2B5EF4-FFF2-40B4-BE49-F238E27FC236}">
                <a16:creationId xmlns:a16="http://schemas.microsoft.com/office/drawing/2014/main" id="{6AAF9BD8-694F-60D6-D36A-47CBC7EDF7C4}"/>
              </a:ext>
            </a:extLst>
          </p:cNvPr>
          <p:cNvPicPr>
            <a:picLocks noChangeAspect="1"/>
          </p:cNvPicPr>
          <p:nvPr/>
        </p:nvPicPr>
        <p:blipFill>
          <a:blip r:embed="rId5"/>
          <a:stretch>
            <a:fillRect/>
          </a:stretch>
        </p:blipFill>
        <p:spPr>
          <a:xfrm>
            <a:off x="-1" y="11430"/>
            <a:ext cx="3110593" cy="1451610"/>
          </a:xfrm>
          <a:prstGeom prst="rect">
            <a:avLst/>
          </a:prstGeom>
          <a:ln>
            <a:noFill/>
          </a:ln>
          <a:effectLst>
            <a:softEdge rad="1125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Recap of Sprint 3</a:t>
            </a:r>
            <a:endParaRPr lang="en-US" sz="4374" dirty="0"/>
          </a:p>
        </p:txBody>
      </p:sp>
      <p:sp>
        <p:nvSpPr>
          <p:cNvPr id="5" name="Text 2"/>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Before we dive into Sprint 4, let's quickly recap our achievements in Sprint 3. We created a persistent volume and deployed our tool into our Kubernetes cluster to detect potential vulnerabilities and security risks.</a:t>
            </a:r>
            <a:endParaRPr lang="en-US" sz="1750" dirty="0"/>
          </a:p>
        </p:txBody>
      </p:sp>
      <p:pic>
        <p:nvPicPr>
          <p:cNvPr id="6" name="Image 1" descr="preencoded.png"/>
          <p:cNvPicPr>
            <a:picLocks noChangeAspect="1"/>
          </p:cNvPicPr>
          <p:nvPr/>
        </p:nvPicPr>
        <p:blipFill>
          <a:blip r:embed="rId4"/>
          <a:stretch>
            <a:fillRect/>
          </a:stretch>
        </p:blipFill>
        <p:spPr>
          <a:xfrm>
            <a:off x="0" y="-125730"/>
            <a:ext cx="5486400"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6319599" y="3067883"/>
            <a:ext cx="58978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Tool Deployed in Cluster</a:t>
            </a:r>
            <a:endParaRPr lang="en-US" sz="4374" dirty="0"/>
          </a:p>
        </p:txBody>
      </p:sp>
      <p:sp>
        <p:nvSpPr>
          <p:cNvPr id="5" name="Text 2"/>
          <p:cNvSpPr/>
          <p:nvPr/>
        </p:nvSpPr>
        <p:spPr>
          <a:xfrm>
            <a:off x="6319599" y="4095512"/>
            <a:ext cx="7477601"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We deployed our tool in the Kubernetes cluster to detect potential vulnerabilities and security risks and ensure the overall safety of the cluster's operations.</a:t>
            </a:r>
            <a:endParaRPr lang="en-US" sz="1750" dirty="0"/>
          </a:p>
        </p:txBody>
      </p:sp>
      <p:pic>
        <p:nvPicPr>
          <p:cNvPr id="9" name="Picture 8" descr="A screenshot of a computer code&#10;&#10;Description automatically generated">
            <a:extLst>
              <a:ext uri="{FF2B5EF4-FFF2-40B4-BE49-F238E27FC236}">
                <a16:creationId xmlns:a16="http://schemas.microsoft.com/office/drawing/2014/main" id="{BBEF3448-BFC7-7FD8-6F50-11A700CB29CC}"/>
              </a:ext>
            </a:extLst>
          </p:cNvPr>
          <p:cNvPicPr>
            <a:picLocks noChangeAspect="1"/>
          </p:cNvPicPr>
          <p:nvPr/>
        </p:nvPicPr>
        <p:blipFill>
          <a:blip r:embed="rId4"/>
          <a:stretch>
            <a:fillRect/>
          </a:stretch>
        </p:blipFill>
        <p:spPr>
          <a:xfrm>
            <a:off x="0" y="0"/>
            <a:ext cx="6319599"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833199" y="3067883"/>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Analysis Results</a:t>
            </a:r>
            <a:endParaRPr lang="en-US" sz="4374" dirty="0"/>
          </a:p>
        </p:txBody>
      </p:sp>
      <p:sp>
        <p:nvSpPr>
          <p:cNvPr id="5" name="Text 2"/>
          <p:cNvSpPr/>
          <p:nvPr/>
        </p:nvSpPr>
        <p:spPr>
          <a:xfrm>
            <a:off x="833199" y="4095512"/>
            <a:ext cx="7477601"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We analyzed the prioritized results and detected potential vulnerabilities and security threats after running our tools on the updated Kubernetes cluster. </a:t>
            </a:r>
            <a:endParaRPr lang="en-US" sz="1750" dirty="0"/>
          </a:p>
        </p:txBody>
      </p:sp>
      <p:pic>
        <p:nvPicPr>
          <p:cNvPr id="7"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9" name="Picture 8" descr="A screenshot of a computer screen&#10;&#10;Description automatically generated">
            <a:extLst>
              <a:ext uri="{FF2B5EF4-FFF2-40B4-BE49-F238E27FC236}">
                <a16:creationId xmlns:a16="http://schemas.microsoft.com/office/drawing/2014/main" id="{164672EE-4896-B19A-0A30-66FF159B89A0}"/>
              </a:ext>
            </a:extLst>
          </p:cNvPr>
          <p:cNvPicPr>
            <a:picLocks noChangeAspect="1"/>
          </p:cNvPicPr>
          <p:nvPr/>
        </p:nvPicPr>
        <p:blipFill>
          <a:blip r:embed="rId6"/>
          <a:stretch>
            <a:fillRect/>
          </a:stretch>
        </p:blipFill>
        <p:spPr>
          <a:xfrm>
            <a:off x="8131628" y="0"/>
            <a:ext cx="6498771" cy="82296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833199" y="2890123"/>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Results</a:t>
            </a:r>
            <a:endParaRPr lang="en-US" sz="4374" dirty="0"/>
          </a:p>
        </p:txBody>
      </p:sp>
      <p:sp>
        <p:nvSpPr>
          <p:cNvPr id="5" name="Text 2"/>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Basis the prioritization of severity, we have identified a few of the most severe vulnerabilities that could potentially deal with external threats since we believe in providing foolproof security for our customers and their valuable data.</a:t>
            </a:r>
            <a:endParaRPr lang="en-US" sz="1750" dirty="0"/>
          </a:p>
        </p:txBody>
      </p:sp>
      <p:pic>
        <p:nvPicPr>
          <p:cNvPr id="7"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98C712B4-B80E-318F-7CE4-923D4B93C834}"/>
              </a:ext>
            </a:extLst>
          </p:cNvPr>
          <p:cNvPicPr>
            <a:picLocks noChangeAspect="1"/>
          </p:cNvPicPr>
          <p:nvPr/>
        </p:nvPicPr>
        <p:blipFill>
          <a:blip r:embed="rId6"/>
          <a:stretch>
            <a:fillRect/>
          </a:stretch>
        </p:blipFill>
        <p:spPr>
          <a:xfrm>
            <a:off x="8164286" y="0"/>
            <a:ext cx="6466114" cy="82296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25730"/>
            <a:ext cx="14630400" cy="8229600"/>
          </a:xfrm>
          <a:prstGeom prst="rect">
            <a:avLst/>
          </a:prstGeom>
        </p:spPr>
      </p:pic>
      <p:sp>
        <p:nvSpPr>
          <p:cNvPr id="4" name="Text 1"/>
          <p:cNvSpPr/>
          <p:nvPr/>
        </p:nvSpPr>
        <p:spPr>
          <a:xfrm>
            <a:off x="1760220" y="1495068"/>
            <a:ext cx="4443889" cy="694373"/>
          </a:xfrm>
          <a:prstGeom prst="rect">
            <a:avLst/>
          </a:prstGeom>
          <a:noFill/>
          <a:ln/>
        </p:spPr>
        <p:txBody>
          <a:bodyPr wrap="none" rtlCol="0" anchor="t"/>
          <a:lstStyle/>
          <a:p>
            <a:pPr marL="0" indent="0">
              <a:lnSpc>
                <a:spcPts val="5468"/>
              </a:lnSpc>
              <a:buNone/>
            </a:pPr>
            <a:endParaRPr lang="en-US" sz="4374" dirty="0"/>
          </a:p>
        </p:txBody>
      </p:sp>
      <p:sp>
        <p:nvSpPr>
          <p:cNvPr id="6" name="Text 2"/>
          <p:cNvSpPr/>
          <p:nvPr/>
        </p:nvSpPr>
        <p:spPr>
          <a:xfrm>
            <a:off x="1760220"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8" name="Text 3"/>
          <p:cNvSpPr/>
          <p:nvPr/>
        </p:nvSpPr>
        <p:spPr>
          <a:xfrm>
            <a:off x="5574625"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0" name="Text 4"/>
          <p:cNvSpPr/>
          <p:nvPr/>
        </p:nvSpPr>
        <p:spPr>
          <a:xfrm>
            <a:off x="9389031"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6" name="TextBox 15">
            <a:extLst>
              <a:ext uri="{FF2B5EF4-FFF2-40B4-BE49-F238E27FC236}">
                <a16:creationId xmlns:a16="http://schemas.microsoft.com/office/drawing/2014/main" id="{D68995F4-11D3-B5FD-CA03-2855E4409FAE}"/>
              </a:ext>
            </a:extLst>
          </p:cNvPr>
          <p:cNvSpPr txBox="1"/>
          <p:nvPr/>
        </p:nvSpPr>
        <p:spPr>
          <a:xfrm>
            <a:off x="3657600" y="3930134"/>
            <a:ext cx="7315200" cy="369332"/>
          </a:xfrm>
          <a:prstGeom prst="rect">
            <a:avLst/>
          </a:prstGeom>
          <a:noFill/>
        </p:spPr>
        <p:txBody>
          <a:bodyPr wrap="square">
            <a:spAutoFit/>
          </a:bodyPr>
          <a:lstStyle/>
          <a:p>
            <a:endParaRPr lang="en-US" dirty="0"/>
          </a:p>
        </p:txBody>
      </p:sp>
      <p:sp>
        <p:nvSpPr>
          <p:cNvPr id="7" name="Text 2">
            <a:extLst>
              <a:ext uri="{FF2B5EF4-FFF2-40B4-BE49-F238E27FC236}">
                <a16:creationId xmlns:a16="http://schemas.microsoft.com/office/drawing/2014/main" id="{AFAC867A-4453-8426-3E4C-2B0C15E9379D}"/>
              </a:ext>
            </a:extLst>
          </p:cNvPr>
          <p:cNvSpPr/>
          <p:nvPr/>
        </p:nvSpPr>
        <p:spPr>
          <a:xfrm>
            <a:off x="3291840" y="3357562"/>
            <a:ext cx="7680960" cy="2205037"/>
          </a:xfrm>
          <a:prstGeom prst="rect">
            <a:avLst/>
          </a:prstGeom>
          <a:noFill/>
          <a:ln/>
        </p:spPr>
        <p:txBody>
          <a:bodyPr wrap="square" rtlCol="0" anchor="t"/>
          <a:lstStyle/>
          <a:p>
            <a:pPr marL="0" indent="0" algn="ctr">
              <a:lnSpc>
                <a:spcPts val="2799"/>
              </a:lnSpc>
              <a:buNone/>
            </a:pPr>
            <a:r>
              <a:rPr lang="en-US" sz="7200" dirty="0">
                <a:solidFill>
                  <a:srgbClr val="272525"/>
                </a:solidFill>
                <a:latin typeface="Montserrat" pitchFamily="34" charset="0"/>
                <a:ea typeface="Montserrat" pitchFamily="34" charset="-122"/>
                <a:cs typeface="Montserrat" pitchFamily="34" charset="-120"/>
              </a:rPr>
              <a:t>DEMO</a:t>
            </a:r>
            <a:endParaRPr lang="en-US" sz="7200" dirty="0"/>
          </a:p>
        </p:txBody>
      </p:sp>
    </p:spTree>
    <p:extLst>
      <p:ext uri="{BB962C8B-B14F-4D97-AF65-F5344CB8AC3E}">
        <p14:creationId xmlns:p14="http://schemas.microsoft.com/office/powerpoint/2010/main" val="990775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Sprint 4</a:t>
            </a:r>
            <a:endParaRPr lang="en-US" sz="4374" dirty="0"/>
          </a:p>
        </p:txBody>
      </p:sp>
      <p:pic>
        <p:nvPicPr>
          <p:cNvPr id="6" name="Image 1" descr="preencoded.png"/>
          <p:cNvPicPr>
            <a:picLocks noChangeAspect="1"/>
          </p:cNvPicPr>
          <p:nvPr/>
        </p:nvPicPr>
        <p:blipFill>
          <a:blip r:embed="rId4"/>
          <a:stretch>
            <a:fillRect/>
          </a:stretch>
        </p:blipFill>
        <p:spPr>
          <a:xfrm>
            <a:off x="0" y="-125730"/>
            <a:ext cx="5486400" cy="8229600"/>
          </a:xfrm>
          <a:prstGeom prst="rect">
            <a:avLst/>
          </a:prstGeom>
        </p:spPr>
      </p:pic>
    </p:spTree>
    <p:extLst>
      <p:ext uri="{BB962C8B-B14F-4D97-AF65-F5344CB8AC3E}">
        <p14:creationId xmlns:p14="http://schemas.microsoft.com/office/powerpoint/2010/main" val="39703112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833199" y="2890123"/>
            <a:ext cx="4443889" cy="694373"/>
          </a:xfrm>
          <a:prstGeom prst="rect">
            <a:avLst/>
          </a:prstGeom>
          <a:noFill/>
          <a:ln/>
        </p:spPr>
        <p:txBody>
          <a:bodyPr wrap="none" rtlCol="0" anchor="t"/>
          <a:lstStyle/>
          <a:p>
            <a:pPr marL="0" indent="0">
              <a:lnSpc>
                <a:spcPts val="5468"/>
              </a:lnSpc>
              <a:buNone/>
            </a:pPr>
            <a:r>
              <a:rPr lang="en-US" sz="4374" b="1" dirty="0" err="1">
                <a:solidFill>
                  <a:srgbClr val="396AF1"/>
                </a:solidFill>
                <a:latin typeface="Barlow" pitchFamily="34" charset="0"/>
              </a:rPr>
              <a:t>Analysing</a:t>
            </a:r>
            <a:r>
              <a:rPr lang="en-US" sz="4400" b="1" i="0" dirty="0">
                <a:solidFill>
                  <a:srgbClr val="004AAD"/>
                </a:solidFill>
                <a:effectLst/>
              </a:rPr>
              <a:t> </a:t>
            </a:r>
            <a:r>
              <a:rPr lang="en-US" sz="4374" b="1" dirty="0">
                <a:solidFill>
                  <a:srgbClr val="396AF1"/>
                </a:solidFill>
                <a:latin typeface="Barlow" pitchFamily="34" charset="0"/>
              </a:rPr>
              <a:t>Results</a:t>
            </a:r>
          </a:p>
        </p:txBody>
      </p:sp>
      <p:sp>
        <p:nvSpPr>
          <p:cNvPr id="5" name="Text 2"/>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rPr>
              <a:t>Analyzed the prioritized results after running the tool on the updated cluster. </a:t>
            </a:r>
          </a:p>
        </p:txBody>
      </p:sp>
      <p:pic>
        <p:nvPicPr>
          <p:cNvPr id="8" name="Picture 7">
            <a:extLst>
              <a:ext uri="{FF2B5EF4-FFF2-40B4-BE49-F238E27FC236}">
                <a16:creationId xmlns:a16="http://schemas.microsoft.com/office/drawing/2014/main" id="{0CE22809-AA21-78B8-FC6A-AF22CE038F86}"/>
              </a:ext>
            </a:extLst>
          </p:cNvPr>
          <p:cNvPicPr>
            <a:picLocks noChangeAspect="1"/>
          </p:cNvPicPr>
          <p:nvPr/>
        </p:nvPicPr>
        <p:blipFill>
          <a:blip r:embed="rId4"/>
          <a:stretch>
            <a:fillRect/>
          </a:stretch>
        </p:blipFill>
        <p:spPr>
          <a:xfrm>
            <a:off x="7772400" y="0"/>
            <a:ext cx="6858000" cy="8229600"/>
          </a:xfrm>
          <a:prstGeom prst="rect">
            <a:avLst/>
          </a:prstGeom>
        </p:spPr>
      </p:pic>
    </p:spTree>
    <p:extLst>
      <p:ext uri="{BB962C8B-B14F-4D97-AF65-F5344CB8AC3E}">
        <p14:creationId xmlns:p14="http://schemas.microsoft.com/office/powerpoint/2010/main" val="11300500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25730"/>
            <a:ext cx="14630400" cy="8229600"/>
          </a:xfrm>
          <a:prstGeom prst="rect">
            <a:avLst/>
          </a:prstGeom>
        </p:spPr>
      </p:pic>
      <p:sp>
        <p:nvSpPr>
          <p:cNvPr id="4" name="Text 1"/>
          <p:cNvSpPr/>
          <p:nvPr/>
        </p:nvSpPr>
        <p:spPr>
          <a:xfrm>
            <a:off x="1760220" y="1495068"/>
            <a:ext cx="4443889" cy="694373"/>
          </a:xfrm>
          <a:prstGeom prst="rect">
            <a:avLst/>
          </a:prstGeom>
          <a:noFill/>
          <a:ln/>
        </p:spPr>
        <p:txBody>
          <a:bodyPr wrap="none" rtlCol="0" anchor="t"/>
          <a:lstStyle/>
          <a:p>
            <a:pPr marL="0" indent="0">
              <a:lnSpc>
                <a:spcPts val="5468"/>
              </a:lnSpc>
              <a:buNone/>
            </a:pPr>
            <a:endParaRPr lang="en-US" sz="4374" dirty="0"/>
          </a:p>
        </p:txBody>
      </p:sp>
      <p:sp>
        <p:nvSpPr>
          <p:cNvPr id="6" name="Text 2"/>
          <p:cNvSpPr/>
          <p:nvPr/>
        </p:nvSpPr>
        <p:spPr>
          <a:xfrm>
            <a:off x="1760220"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8" name="Text 3"/>
          <p:cNvSpPr/>
          <p:nvPr/>
        </p:nvSpPr>
        <p:spPr>
          <a:xfrm>
            <a:off x="5574625"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0" name="Text 4"/>
          <p:cNvSpPr/>
          <p:nvPr/>
        </p:nvSpPr>
        <p:spPr>
          <a:xfrm>
            <a:off x="9389031"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6" name="TextBox 15">
            <a:extLst>
              <a:ext uri="{FF2B5EF4-FFF2-40B4-BE49-F238E27FC236}">
                <a16:creationId xmlns:a16="http://schemas.microsoft.com/office/drawing/2014/main" id="{D68995F4-11D3-B5FD-CA03-2855E4409FAE}"/>
              </a:ext>
            </a:extLst>
          </p:cNvPr>
          <p:cNvSpPr txBox="1"/>
          <p:nvPr/>
        </p:nvSpPr>
        <p:spPr>
          <a:xfrm>
            <a:off x="3657600" y="3930134"/>
            <a:ext cx="7315200" cy="369332"/>
          </a:xfrm>
          <a:prstGeom prst="rect">
            <a:avLst/>
          </a:prstGeom>
          <a:noFill/>
        </p:spPr>
        <p:txBody>
          <a:bodyPr wrap="square">
            <a:spAutoFit/>
          </a:bodyPr>
          <a:lstStyle/>
          <a:p>
            <a:endParaRPr lang="en-US" dirty="0"/>
          </a:p>
        </p:txBody>
      </p:sp>
      <p:pic>
        <p:nvPicPr>
          <p:cNvPr id="5" name="Picture 4">
            <a:extLst>
              <a:ext uri="{FF2B5EF4-FFF2-40B4-BE49-F238E27FC236}">
                <a16:creationId xmlns:a16="http://schemas.microsoft.com/office/drawing/2014/main" id="{8D1E413E-E78A-1657-FA4C-0C34F9E943A5}"/>
              </a:ext>
            </a:extLst>
          </p:cNvPr>
          <p:cNvPicPr>
            <a:picLocks noChangeAspect="1"/>
          </p:cNvPicPr>
          <p:nvPr/>
        </p:nvPicPr>
        <p:blipFill>
          <a:blip r:embed="rId4"/>
          <a:stretch>
            <a:fillRect/>
          </a:stretch>
        </p:blipFill>
        <p:spPr>
          <a:xfrm>
            <a:off x="331234" y="1742180"/>
            <a:ext cx="14299166" cy="4136118"/>
          </a:xfrm>
          <a:prstGeom prst="rect">
            <a:avLst/>
          </a:prstGeom>
          <a:ln>
            <a:noFill/>
          </a:ln>
          <a:effectLst>
            <a:softEdge rad="112500"/>
          </a:effectLst>
        </p:spPr>
      </p:pic>
      <p:sp>
        <p:nvSpPr>
          <p:cNvPr id="12" name="TextBox 11">
            <a:extLst>
              <a:ext uri="{FF2B5EF4-FFF2-40B4-BE49-F238E27FC236}">
                <a16:creationId xmlns:a16="http://schemas.microsoft.com/office/drawing/2014/main" id="{F10BABA4-13E1-76CD-B930-7E3A7ED379ED}"/>
              </a:ext>
            </a:extLst>
          </p:cNvPr>
          <p:cNvSpPr txBox="1"/>
          <p:nvPr/>
        </p:nvSpPr>
        <p:spPr>
          <a:xfrm>
            <a:off x="331234" y="6089304"/>
            <a:ext cx="7437120" cy="646331"/>
          </a:xfrm>
          <a:prstGeom prst="rect">
            <a:avLst/>
          </a:prstGeom>
          <a:noFill/>
        </p:spPr>
        <p:txBody>
          <a:bodyPr wrap="square">
            <a:spAutoFit/>
          </a:bodyPr>
          <a:lstStyle/>
          <a:p>
            <a:r>
              <a:rPr lang="en-US" b="0" i="0" dirty="0">
                <a:solidFill>
                  <a:srgbClr val="004AAD"/>
                </a:solidFill>
                <a:effectLst/>
              </a:rPr>
              <a:t>The basis of the prioritization is based on the severity and these are the most severe since they deal with the outside world</a:t>
            </a:r>
            <a:endParaRPr lang="en-US" dirty="0"/>
          </a:p>
        </p:txBody>
      </p:sp>
    </p:spTree>
    <p:extLst>
      <p:ext uri="{BB962C8B-B14F-4D97-AF65-F5344CB8AC3E}">
        <p14:creationId xmlns:p14="http://schemas.microsoft.com/office/powerpoint/2010/main" val="3437465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hlinkClick r:id="rId3" action="ppaction://hlinkfile"/>
          </p:cNvPr>
          <p:cNvPicPr>
            <a:picLocks noChangeAspect="1"/>
          </p:cNvPicPr>
          <p:nvPr/>
        </p:nvPicPr>
        <p:blipFill>
          <a:blip r:embed="rId4"/>
          <a:stretch>
            <a:fillRect/>
          </a:stretch>
        </p:blipFill>
        <p:spPr>
          <a:xfrm>
            <a:off x="0" y="-125730"/>
            <a:ext cx="14630400" cy="8229600"/>
          </a:xfrm>
          <a:prstGeom prst="rect">
            <a:avLst/>
          </a:prstGeom>
        </p:spPr>
      </p:pic>
      <p:sp>
        <p:nvSpPr>
          <p:cNvPr id="4" name="Text 1"/>
          <p:cNvSpPr/>
          <p:nvPr/>
        </p:nvSpPr>
        <p:spPr>
          <a:xfrm>
            <a:off x="1760220" y="1495068"/>
            <a:ext cx="4443889" cy="694373"/>
          </a:xfrm>
          <a:prstGeom prst="rect">
            <a:avLst/>
          </a:prstGeom>
          <a:noFill/>
          <a:ln/>
        </p:spPr>
        <p:txBody>
          <a:bodyPr wrap="none" rtlCol="0" anchor="t"/>
          <a:lstStyle/>
          <a:p>
            <a:pPr marL="0" indent="0">
              <a:lnSpc>
                <a:spcPts val="5468"/>
              </a:lnSpc>
              <a:buNone/>
            </a:pPr>
            <a:endParaRPr lang="en-US" sz="4374" dirty="0"/>
          </a:p>
        </p:txBody>
      </p:sp>
      <p:sp>
        <p:nvSpPr>
          <p:cNvPr id="6" name="Text 2"/>
          <p:cNvSpPr/>
          <p:nvPr/>
        </p:nvSpPr>
        <p:spPr>
          <a:xfrm>
            <a:off x="1760220"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8" name="Text 3"/>
          <p:cNvSpPr/>
          <p:nvPr/>
        </p:nvSpPr>
        <p:spPr>
          <a:xfrm>
            <a:off x="5574625"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0" name="Text 4"/>
          <p:cNvSpPr/>
          <p:nvPr/>
        </p:nvSpPr>
        <p:spPr>
          <a:xfrm>
            <a:off x="9389031"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6" name="TextBox 15">
            <a:extLst>
              <a:ext uri="{FF2B5EF4-FFF2-40B4-BE49-F238E27FC236}">
                <a16:creationId xmlns:a16="http://schemas.microsoft.com/office/drawing/2014/main" id="{D68995F4-11D3-B5FD-CA03-2855E4409FAE}"/>
              </a:ext>
            </a:extLst>
          </p:cNvPr>
          <p:cNvSpPr txBox="1"/>
          <p:nvPr/>
        </p:nvSpPr>
        <p:spPr>
          <a:xfrm>
            <a:off x="3657600" y="3930134"/>
            <a:ext cx="7315200" cy="369332"/>
          </a:xfrm>
          <a:prstGeom prst="rect">
            <a:avLst/>
          </a:prstGeom>
          <a:noFill/>
        </p:spPr>
        <p:txBody>
          <a:bodyPr wrap="square">
            <a:spAutoFit/>
          </a:bodyPr>
          <a:lstStyle/>
          <a:p>
            <a:endParaRPr lang="en-US" dirty="0"/>
          </a:p>
        </p:txBody>
      </p:sp>
      <p:sp>
        <p:nvSpPr>
          <p:cNvPr id="7" name="Text 2">
            <a:extLst>
              <a:ext uri="{FF2B5EF4-FFF2-40B4-BE49-F238E27FC236}">
                <a16:creationId xmlns:a16="http://schemas.microsoft.com/office/drawing/2014/main" id="{AFAC867A-4453-8426-3E4C-2B0C15E9379D}"/>
              </a:ext>
            </a:extLst>
          </p:cNvPr>
          <p:cNvSpPr/>
          <p:nvPr/>
        </p:nvSpPr>
        <p:spPr>
          <a:xfrm>
            <a:off x="3291840" y="3357562"/>
            <a:ext cx="7680960" cy="2205037"/>
          </a:xfrm>
          <a:prstGeom prst="rect">
            <a:avLst/>
          </a:prstGeom>
          <a:noFill/>
          <a:ln/>
        </p:spPr>
        <p:txBody>
          <a:bodyPr wrap="square" rtlCol="0" anchor="t"/>
          <a:lstStyle/>
          <a:p>
            <a:pPr marL="0" indent="0" algn="ctr">
              <a:lnSpc>
                <a:spcPts val="2799"/>
              </a:lnSpc>
              <a:buNone/>
            </a:pPr>
            <a:endParaRPr lang="en-US" sz="4400" dirty="0">
              <a:latin typeface="Montserrat" panose="00000500000000000000" pitchFamily="2" charset="0"/>
            </a:endParaRPr>
          </a:p>
        </p:txBody>
      </p:sp>
      <p:sp>
        <p:nvSpPr>
          <p:cNvPr id="3" name="Text 2">
            <a:extLst>
              <a:ext uri="{FF2B5EF4-FFF2-40B4-BE49-F238E27FC236}">
                <a16:creationId xmlns:a16="http://schemas.microsoft.com/office/drawing/2014/main" id="{A8469A73-E62C-2B34-9BD2-4139891CE997}"/>
              </a:ext>
            </a:extLst>
          </p:cNvPr>
          <p:cNvSpPr/>
          <p:nvPr/>
        </p:nvSpPr>
        <p:spPr>
          <a:xfrm>
            <a:off x="3444240" y="3509962"/>
            <a:ext cx="7680960" cy="2205037"/>
          </a:xfrm>
          <a:prstGeom prst="rect">
            <a:avLst/>
          </a:prstGeom>
          <a:noFill/>
          <a:ln/>
        </p:spPr>
        <p:txBody>
          <a:bodyPr wrap="square" rtlCol="0" anchor="t"/>
          <a:lstStyle/>
          <a:p>
            <a:pPr marL="0" indent="0" algn="ctr">
              <a:lnSpc>
                <a:spcPts val="2799"/>
              </a:lnSpc>
              <a:buNone/>
            </a:pPr>
            <a:endParaRPr lang="en-US" sz="7200" dirty="0">
              <a:solidFill>
                <a:srgbClr val="272525"/>
              </a:solidFill>
              <a:latin typeface="Montserrat" pitchFamily="34" charset="0"/>
              <a:ea typeface="Montserrat" pitchFamily="34" charset="-122"/>
              <a:cs typeface="Montserrat" pitchFamily="34" charset="-120"/>
            </a:endParaRPr>
          </a:p>
        </p:txBody>
      </p:sp>
      <p:sp>
        <p:nvSpPr>
          <p:cNvPr id="5" name="Action Button: Document 4">
            <a:hlinkClick r:id="rId5" action="ppaction://hlinkfile" highlightClick="1"/>
            <a:extLst>
              <a:ext uri="{FF2B5EF4-FFF2-40B4-BE49-F238E27FC236}">
                <a16:creationId xmlns:a16="http://schemas.microsoft.com/office/drawing/2014/main" id="{16FDBD9F-AB59-7DC7-FBE4-2B0F5AB19C62}"/>
              </a:ext>
            </a:extLst>
          </p:cNvPr>
          <p:cNvSpPr/>
          <p:nvPr/>
        </p:nvSpPr>
        <p:spPr>
          <a:xfrm>
            <a:off x="5156358" y="2377322"/>
            <a:ext cx="4352211" cy="2666999"/>
          </a:xfrm>
          <a:prstGeom prst="actionButtonDocumen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dirty="0"/>
              <a:t>Analysis </a:t>
            </a:r>
          </a:p>
          <a:p>
            <a:pPr algn="ctr"/>
            <a:r>
              <a:rPr lang="en-US" dirty="0"/>
              <a:t>Report</a:t>
            </a:r>
          </a:p>
        </p:txBody>
      </p:sp>
    </p:spTree>
    <p:extLst>
      <p:ext uri="{BB962C8B-B14F-4D97-AF65-F5344CB8AC3E}">
        <p14:creationId xmlns:p14="http://schemas.microsoft.com/office/powerpoint/2010/main" val="552836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6319599" y="1823918"/>
            <a:ext cx="653034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Scanning with OWASP ZAP</a:t>
            </a:r>
            <a:endParaRPr lang="en-US" sz="4374" dirty="0"/>
          </a:p>
        </p:txBody>
      </p:sp>
      <p:sp>
        <p:nvSpPr>
          <p:cNvPr id="5" name="Text 2"/>
          <p:cNvSpPr/>
          <p:nvPr/>
        </p:nvSpPr>
        <p:spPr>
          <a:xfrm>
            <a:off x="6319599" y="2851547"/>
            <a:ext cx="7477601" cy="355401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OWASP ZAP is one of the most widely-used open-source security testing tools designed to find vulnerabilities in web applications during development and testing. It operates as a proxy server, intercepting and inspecting the communication between the user's browser and the web application. Its primary mission is to help developers, security testers, and organizations identify and mitigate security risks early in the software development lifecycle. OWASP ZAP provides a comprehensive suite of features and customized tests, generating reports and integrating with CI/CD pipelines, ensuring the bolstering of your web application security.</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6319599" y="2712482"/>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Business Value</a:t>
            </a:r>
            <a:endParaRPr lang="en-US" sz="4374" dirty="0"/>
          </a:p>
        </p:txBody>
      </p:sp>
      <p:sp>
        <p:nvSpPr>
          <p:cNvPr id="5" name="Text 2"/>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Our security tool is an essential part of any business, even if the intended customer doesn't have the necessary expertise to integrate our tool. The security tool helps detect any existing vulnerabilities and proposes solutions, ensuring that your business stays secure and your customers satisfied.</a:t>
            </a:r>
            <a:endParaRPr lang="en-US" sz="1750" dirty="0"/>
          </a:p>
        </p:txBody>
      </p:sp>
      <p:pic>
        <p:nvPicPr>
          <p:cNvPr id="6" name="Image 1" descr="preencoded.png"/>
          <p:cNvPicPr>
            <a:picLocks noChangeAspect="1"/>
          </p:cNvPicPr>
          <p:nvPr/>
        </p:nvPicPr>
        <p:blipFill>
          <a:blip r:embed="rId4"/>
          <a:stretch>
            <a:fillRect/>
          </a:stretch>
        </p:blipFill>
        <p:spPr>
          <a:xfrm>
            <a:off x="0" y="-342900"/>
            <a:ext cx="5486400" cy="82296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25730"/>
            <a:ext cx="14630400" cy="8229600"/>
          </a:xfrm>
          <a:prstGeom prst="rect">
            <a:avLst/>
          </a:prstGeom>
        </p:spPr>
      </p:pic>
      <p:sp>
        <p:nvSpPr>
          <p:cNvPr id="4" name="Text 1"/>
          <p:cNvSpPr/>
          <p:nvPr/>
        </p:nvSpPr>
        <p:spPr>
          <a:xfrm>
            <a:off x="1760220" y="1495068"/>
            <a:ext cx="4443889" cy="694373"/>
          </a:xfrm>
          <a:prstGeom prst="rect">
            <a:avLst/>
          </a:prstGeom>
          <a:noFill/>
          <a:ln/>
        </p:spPr>
        <p:txBody>
          <a:bodyPr wrap="none" rtlCol="0" anchor="t"/>
          <a:lstStyle/>
          <a:p>
            <a:pPr marL="0" indent="0">
              <a:lnSpc>
                <a:spcPts val="5468"/>
              </a:lnSpc>
              <a:buNone/>
            </a:pPr>
            <a:endParaRPr lang="en-US" sz="4374" dirty="0"/>
          </a:p>
        </p:txBody>
      </p:sp>
      <p:sp>
        <p:nvSpPr>
          <p:cNvPr id="6" name="Text 2"/>
          <p:cNvSpPr/>
          <p:nvPr/>
        </p:nvSpPr>
        <p:spPr>
          <a:xfrm>
            <a:off x="1760220"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8" name="Text 3"/>
          <p:cNvSpPr/>
          <p:nvPr/>
        </p:nvSpPr>
        <p:spPr>
          <a:xfrm>
            <a:off x="5574625"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0" name="Text 4"/>
          <p:cNvSpPr/>
          <p:nvPr/>
        </p:nvSpPr>
        <p:spPr>
          <a:xfrm>
            <a:off x="9389031"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6" name="TextBox 15">
            <a:extLst>
              <a:ext uri="{FF2B5EF4-FFF2-40B4-BE49-F238E27FC236}">
                <a16:creationId xmlns:a16="http://schemas.microsoft.com/office/drawing/2014/main" id="{D68995F4-11D3-B5FD-CA03-2855E4409FAE}"/>
              </a:ext>
            </a:extLst>
          </p:cNvPr>
          <p:cNvSpPr txBox="1"/>
          <p:nvPr/>
        </p:nvSpPr>
        <p:spPr>
          <a:xfrm>
            <a:off x="3657600" y="3930134"/>
            <a:ext cx="7315200" cy="369332"/>
          </a:xfrm>
          <a:prstGeom prst="rect">
            <a:avLst/>
          </a:prstGeom>
          <a:noFill/>
        </p:spPr>
        <p:txBody>
          <a:bodyPr wrap="square">
            <a:spAutoFit/>
          </a:bodyPr>
          <a:lstStyle/>
          <a:p>
            <a:endParaRPr lang="en-US" dirty="0"/>
          </a:p>
        </p:txBody>
      </p:sp>
      <p:sp>
        <p:nvSpPr>
          <p:cNvPr id="7" name="Text 2">
            <a:extLst>
              <a:ext uri="{FF2B5EF4-FFF2-40B4-BE49-F238E27FC236}">
                <a16:creationId xmlns:a16="http://schemas.microsoft.com/office/drawing/2014/main" id="{AFAC867A-4453-8426-3E4C-2B0C15E9379D}"/>
              </a:ext>
            </a:extLst>
          </p:cNvPr>
          <p:cNvSpPr/>
          <p:nvPr/>
        </p:nvSpPr>
        <p:spPr>
          <a:xfrm>
            <a:off x="3291840" y="3357562"/>
            <a:ext cx="7680960" cy="2205037"/>
          </a:xfrm>
          <a:prstGeom prst="rect">
            <a:avLst/>
          </a:prstGeom>
          <a:noFill/>
          <a:ln/>
        </p:spPr>
        <p:txBody>
          <a:bodyPr wrap="square" rtlCol="0" anchor="t"/>
          <a:lstStyle/>
          <a:p>
            <a:pPr marL="0" indent="0" algn="ctr">
              <a:lnSpc>
                <a:spcPts val="2799"/>
              </a:lnSpc>
              <a:buNone/>
            </a:pPr>
            <a:endParaRPr lang="en-US" sz="4400" dirty="0">
              <a:latin typeface="Montserrat" panose="00000500000000000000" pitchFamily="2" charset="0"/>
            </a:endParaRPr>
          </a:p>
        </p:txBody>
      </p:sp>
      <p:sp>
        <p:nvSpPr>
          <p:cNvPr id="3" name="Text 2">
            <a:extLst>
              <a:ext uri="{FF2B5EF4-FFF2-40B4-BE49-F238E27FC236}">
                <a16:creationId xmlns:a16="http://schemas.microsoft.com/office/drawing/2014/main" id="{A8469A73-E62C-2B34-9BD2-4139891CE997}"/>
              </a:ext>
            </a:extLst>
          </p:cNvPr>
          <p:cNvSpPr/>
          <p:nvPr/>
        </p:nvSpPr>
        <p:spPr>
          <a:xfrm>
            <a:off x="3444240" y="3509962"/>
            <a:ext cx="7680960" cy="2205037"/>
          </a:xfrm>
          <a:prstGeom prst="rect">
            <a:avLst/>
          </a:prstGeom>
          <a:noFill/>
          <a:ln/>
        </p:spPr>
        <p:txBody>
          <a:bodyPr wrap="square" rtlCol="0" anchor="t"/>
          <a:lstStyle/>
          <a:p>
            <a:pPr marL="0" indent="0" algn="ctr">
              <a:lnSpc>
                <a:spcPts val="2799"/>
              </a:lnSpc>
              <a:buNone/>
            </a:pPr>
            <a:endParaRPr lang="en-US" sz="7200" dirty="0"/>
          </a:p>
        </p:txBody>
      </p:sp>
      <p:sp>
        <p:nvSpPr>
          <p:cNvPr id="5" name="Action Button: Document 4">
            <a:hlinkClick r:id="rId4" action="ppaction://hlinkfile" highlightClick="1"/>
            <a:extLst>
              <a:ext uri="{FF2B5EF4-FFF2-40B4-BE49-F238E27FC236}">
                <a16:creationId xmlns:a16="http://schemas.microsoft.com/office/drawing/2014/main" id="{A3FFA60B-471E-DBA3-58C4-A1431E2F33EE}"/>
              </a:ext>
            </a:extLst>
          </p:cNvPr>
          <p:cNvSpPr/>
          <p:nvPr/>
        </p:nvSpPr>
        <p:spPr>
          <a:xfrm>
            <a:off x="2380655" y="2341841"/>
            <a:ext cx="4329351" cy="2987039"/>
          </a:xfrm>
          <a:prstGeom prst="actionButtonDocumen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dirty="0">
                <a:hlinkClick r:id="rId5" action="ppaction://hlinkfile"/>
              </a:rPr>
              <a:t>Guide</a:t>
            </a:r>
            <a:r>
              <a:rPr lang="en-US" dirty="0"/>
              <a:t> Document</a:t>
            </a:r>
          </a:p>
        </p:txBody>
      </p:sp>
      <p:sp>
        <p:nvSpPr>
          <p:cNvPr id="9" name="Action Button: Document 8">
            <a:hlinkClick r:id="rId6" action="ppaction://hlinkpres?slideindex=1&amp;slidetitle=PowerPoint Presentation" highlightClick="1"/>
            <a:extLst>
              <a:ext uri="{FF2B5EF4-FFF2-40B4-BE49-F238E27FC236}">
                <a16:creationId xmlns:a16="http://schemas.microsoft.com/office/drawing/2014/main" id="{4EF6AB14-B27F-7766-337E-9299DB4020BB}"/>
              </a:ext>
            </a:extLst>
          </p:cNvPr>
          <p:cNvSpPr/>
          <p:nvPr/>
        </p:nvSpPr>
        <p:spPr>
          <a:xfrm>
            <a:off x="7646850" y="2276476"/>
            <a:ext cx="4329351" cy="2987039"/>
          </a:xfrm>
          <a:prstGeom prst="actionButtonDocumen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dirty="0"/>
              <a:t>Guide Presentation</a:t>
            </a:r>
          </a:p>
        </p:txBody>
      </p:sp>
    </p:spTree>
    <p:extLst>
      <p:ext uri="{BB962C8B-B14F-4D97-AF65-F5344CB8AC3E}">
        <p14:creationId xmlns:p14="http://schemas.microsoft.com/office/powerpoint/2010/main" val="26443815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EEEFF5">
              <a:alpha val="85000"/>
            </a:srgbClr>
          </a:solidFill>
          <a:ln/>
        </p:spPr>
        <p:txBody>
          <a:bodyPr/>
          <a:lstStyle/>
          <a:p>
            <a:endParaRPr lang="en-US"/>
          </a:p>
        </p:txBody>
      </p:sp>
      <p:sp>
        <p:nvSpPr>
          <p:cNvPr id="6" name="Text 2"/>
          <p:cNvSpPr/>
          <p:nvPr/>
        </p:nvSpPr>
        <p:spPr>
          <a:xfrm>
            <a:off x="1760220" y="3067883"/>
            <a:ext cx="4443889" cy="694373"/>
          </a:xfrm>
          <a:prstGeom prst="rect">
            <a:avLst/>
          </a:prstGeom>
          <a:noFill/>
          <a:ln/>
        </p:spPr>
        <p:txBody>
          <a:bodyPr wrap="none" rtlCol="0" anchor="t"/>
          <a:lstStyle/>
          <a:p>
            <a:pPr marL="0" indent="0">
              <a:lnSpc>
                <a:spcPts val="5468"/>
              </a:lnSpc>
              <a:buNone/>
            </a:pPr>
            <a:endParaRPr lang="en-US" sz="4374" dirty="0"/>
          </a:p>
        </p:txBody>
      </p:sp>
      <p:sp>
        <p:nvSpPr>
          <p:cNvPr id="7" name="Text 3"/>
          <p:cNvSpPr/>
          <p:nvPr/>
        </p:nvSpPr>
        <p:spPr>
          <a:xfrm>
            <a:off x="1760220" y="4095512"/>
            <a:ext cx="11109960" cy="3916374"/>
          </a:xfrm>
          <a:prstGeom prst="rect">
            <a:avLst/>
          </a:prstGeom>
          <a:noFill/>
          <a:ln/>
        </p:spPr>
        <p:txBody>
          <a:bodyPr wrap="square" rtlCol="0" anchor="t"/>
          <a:lstStyle/>
          <a:p>
            <a:pPr marL="0" indent="0">
              <a:lnSpc>
                <a:spcPts val="2799"/>
              </a:lnSpc>
              <a:buNone/>
            </a:pPr>
            <a:r>
              <a:rPr lang="en-US" sz="6600" u="sng" dirty="0">
                <a:solidFill>
                  <a:schemeClr val="accent1"/>
                </a:solidFill>
                <a:latin typeface="Montserrat" pitchFamily="34" charset="0"/>
                <a:ea typeface="Montserrat" pitchFamily="34" charset="-122"/>
                <a:cs typeface="Montserrat" pitchFamily="34" charset="-120"/>
              </a:rPr>
              <a:t>Enhancements</a:t>
            </a:r>
          </a:p>
          <a:p>
            <a:pPr marL="0" indent="0">
              <a:lnSpc>
                <a:spcPts val="2799"/>
              </a:lnSpc>
              <a:buNone/>
            </a:pPr>
            <a:endParaRPr lang="en-US" sz="6600" u="sng" dirty="0">
              <a:solidFill>
                <a:schemeClr val="accent1"/>
              </a:solidFill>
              <a:latin typeface="Montserrat" pitchFamily="34" charset="0"/>
            </a:endParaRPr>
          </a:p>
          <a:p>
            <a:pPr marL="457200" indent="-457200">
              <a:lnSpc>
                <a:spcPts val="2799"/>
              </a:lnSpc>
              <a:buFont typeface="Arial" panose="020B0604020202020204" pitchFamily="34" charset="0"/>
              <a:buChar char="•"/>
            </a:pPr>
            <a:r>
              <a:rPr lang="en-US" sz="2800" dirty="0">
                <a:solidFill>
                  <a:schemeClr val="accent1"/>
                </a:solidFill>
                <a:latin typeface="Montserrat" pitchFamily="34" charset="0"/>
              </a:rPr>
              <a:t>Automate the analysis process</a:t>
            </a:r>
          </a:p>
          <a:p>
            <a:pPr marL="457200" indent="-457200">
              <a:lnSpc>
                <a:spcPts val="2799"/>
              </a:lnSpc>
              <a:buFont typeface="Arial" panose="020B0604020202020204" pitchFamily="34" charset="0"/>
              <a:buChar char="•"/>
            </a:pPr>
            <a:r>
              <a:rPr lang="en-US" sz="2800" dirty="0">
                <a:solidFill>
                  <a:schemeClr val="accent1"/>
                </a:solidFill>
                <a:latin typeface="Montserrat" pitchFamily="34" charset="0"/>
              </a:rPr>
              <a:t>Add more tools to the vulnerability scanning tool</a:t>
            </a:r>
          </a:p>
          <a:p>
            <a:pPr marL="0" indent="0">
              <a:lnSpc>
                <a:spcPts val="2799"/>
              </a:lnSpc>
              <a:buNone/>
            </a:pPr>
            <a:endParaRPr lang="en-US" sz="6000" u="sng"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EEEFF5">
              <a:alpha val="85000"/>
            </a:srgbClr>
          </a:solidFill>
          <a:ln/>
        </p:spPr>
        <p:txBody>
          <a:bodyPr/>
          <a:lstStyle/>
          <a:p>
            <a:endParaRPr lang="en-US"/>
          </a:p>
        </p:txBody>
      </p:sp>
      <p:sp>
        <p:nvSpPr>
          <p:cNvPr id="6" name="Text 2"/>
          <p:cNvSpPr/>
          <p:nvPr/>
        </p:nvSpPr>
        <p:spPr>
          <a:xfrm>
            <a:off x="1760220" y="3067883"/>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Thank You!</a:t>
            </a:r>
            <a:endParaRPr lang="en-US" sz="4374" dirty="0"/>
          </a:p>
        </p:txBody>
      </p:sp>
      <p:sp>
        <p:nvSpPr>
          <p:cNvPr id="7" name="Text 3"/>
          <p:cNvSpPr/>
          <p:nvPr/>
        </p:nvSpPr>
        <p:spPr>
          <a:xfrm>
            <a:off x="1760220" y="4095512"/>
            <a:ext cx="11109960"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Thank you an I  hope the presentation has been informative and helped you understand better how we can provide you with the best security measures for your business.</a:t>
            </a:r>
            <a:endParaRPr lang="en-US" sz="1750" dirty="0"/>
          </a:p>
        </p:txBody>
      </p:sp>
    </p:spTree>
    <p:extLst>
      <p:ext uri="{BB962C8B-B14F-4D97-AF65-F5344CB8AC3E}">
        <p14:creationId xmlns:p14="http://schemas.microsoft.com/office/powerpoint/2010/main" val="3606187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pic>
        <p:nvPicPr>
          <p:cNvPr id="6" name="Image 1" descr="preencoded.png"/>
          <p:cNvPicPr>
            <a:picLocks noChangeAspect="1"/>
          </p:cNvPicPr>
          <p:nvPr/>
        </p:nvPicPr>
        <p:blipFill>
          <a:blip r:embed="rId4"/>
          <a:stretch>
            <a:fillRect/>
          </a:stretch>
        </p:blipFill>
        <p:spPr>
          <a:xfrm>
            <a:off x="0" y="-125730"/>
            <a:ext cx="5486400" cy="8229600"/>
          </a:xfrm>
          <a:prstGeom prst="rect">
            <a:avLst/>
          </a:prstGeom>
        </p:spPr>
      </p:pic>
      <p:sp>
        <p:nvSpPr>
          <p:cNvPr id="8" name="Text 1">
            <a:extLst>
              <a:ext uri="{FF2B5EF4-FFF2-40B4-BE49-F238E27FC236}">
                <a16:creationId xmlns:a16="http://schemas.microsoft.com/office/drawing/2014/main" id="{C5F43960-3A9C-E5E7-5E5B-CB469DE2C77A}"/>
              </a:ext>
            </a:extLst>
          </p:cNvPr>
          <p:cNvSpPr/>
          <p:nvPr/>
        </p:nvSpPr>
        <p:spPr>
          <a:xfrm>
            <a:off x="5624649" y="3063682"/>
            <a:ext cx="3602224"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Recap of Sprint 2</a:t>
            </a:r>
            <a:endParaRPr lang="en-US" sz="4374" dirty="0"/>
          </a:p>
        </p:txBody>
      </p:sp>
      <p:sp>
        <p:nvSpPr>
          <p:cNvPr id="9" name="Text 2">
            <a:extLst>
              <a:ext uri="{FF2B5EF4-FFF2-40B4-BE49-F238E27FC236}">
                <a16:creationId xmlns:a16="http://schemas.microsoft.com/office/drawing/2014/main" id="{28AAB81C-E635-9352-F663-527F738E9D38}"/>
              </a:ext>
            </a:extLst>
          </p:cNvPr>
          <p:cNvSpPr/>
          <p:nvPr/>
        </p:nvSpPr>
        <p:spPr>
          <a:xfrm>
            <a:off x="5624648" y="4091311"/>
            <a:ext cx="9005752"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Before we dive into Sprint 3, let's quickly recap our achievements in Sprint 2, where we designed a utility- the Kubernetes Cluster Scanner Tool. This utility performs security scans on Kubernetes deployments, identifying vulnerabilities and security risks in your Kubernetes environment.</a:t>
            </a:r>
            <a:endParaRPr lang="en-US" sz="1750" dirty="0"/>
          </a:p>
        </p:txBody>
      </p:sp>
    </p:spTree>
    <p:extLst>
      <p:ext uri="{BB962C8B-B14F-4D97-AF65-F5344CB8AC3E}">
        <p14:creationId xmlns:p14="http://schemas.microsoft.com/office/powerpoint/2010/main" val="1244926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25730"/>
            <a:ext cx="14630400" cy="8229600"/>
          </a:xfrm>
          <a:prstGeom prst="rect">
            <a:avLst/>
          </a:prstGeom>
          <a:solidFill>
            <a:srgbClr val="EEEFF5"/>
          </a:solidFill>
          <a:ln/>
        </p:spPr>
        <p:txBody>
          <a:bodyPr/>
          <a:lstStyle/>
          <a:p>
            <a:endParaRPr lang="en-US"/>
          </a:p>
        </p:txBody>
      </p:sp>
      <p:sp>
        <p:nvSpPr>
          <p:cNvPr id="4" name="Text 1"/>
          <p:cNvSpPr/>
          <p:nvPr/>
        </p:nvSpPr>
        <p:spPr>
          <a:xfrm>
            <a:off x="833199" y="2890123"/>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Scanning Tool</a:t>
            </a:r>
            <a:endParaRPr lang="en-US" sz="4374" dirty="0"/>
          </a:p>
        </p:txBody>
      </p:sp>
      <p:sp>
        <p:nvSpPr>
          <p:cNvPr id="5" name="Text 2"/>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 scanning tool automates the scanning process across different namespaces, identifying any potential vulnerabilities or security risks across your Kubernetes deployment. Read on to learn about the security tools we use.</a:t>
            </a:r>
            <a:endParaRPr lang="en-US" sz="1750" dirty="0"/>
          </a:p>
        </p:txBody>
      </p:sp>
      <p:pic>
        <p:nvPicPr>
          <p:cNvPr id="7"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9" name="Picture 8">
            <a:extLst>
              <a:ext uri="{FF2B5EF4-FFF2-40B4-BE49-F238E27FC236}">
                <a16:creationId xmlns:a16="http://schemas.microsoft.com/office/drawing/2014/main" id="{8EFA45A3-A7D8-3BFB-6927-2E24C1801E4C}"/>
              </a:ext>
            </a:extLst>
          </p:cNvPr>
          <p:cNvPicPr>
            <a:picLocks noChangeAspect="1"/>
          </p:cNvPicPr>
          <p:nvPr/>
        </p:nvPicPr>
        <p:blipFill>
          <a:blip r:embed="rId6"/>
          <a:stretch>
            <a:fillRect/>
          </a:stretch>
        </p:blipFill>
        <p:spPr>
          <a:xfrm>
            <a:off x="8310800" y="-93287"/>
            <a:ext cx="6331316" cy="832288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1760220" y="958929"/>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Tools Used</a:t>
            </a:r>
            <a:endParaRPr lang="en-US" sz="4374" dirty="0"/>
          </a:p>
        </p:txBody>
      </p:sp>
      <p:sp>
        <p:nvSpPr>
          <p:cNvPr id="5" name="Text 2"/>
          <p:cNvSpPr/>
          <p:nvPr/>
        </p:nvSpPr>
        <p:spPr>
          <a:xfrm>
            <a:off x="1760220" y="2097643"/>
            <a:ext cx="11109960"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At Kubernetes, we believe in using the best-in-class open-source security tools to ensure the safety of your systems. Below are some of the tools we use and their benefits:</a:t>
            </a:r>
            <a:endParaRPr lang="en-US" sz="1750" dirty="0"/>
          </a:p>
        </p:txBody>
      </p:sp>
      <p:sp>
        <p:nvSpPr>
          <p:cNvPr id="6" name="Shape 3"/>
          <p:cNvSpPr/>
          <p:nvPr/>
        </p:nvSpPr>
        <p:spPr>
          <a:xfrm>
            <a:off x="1760220" y="3058358"/>
            <a:ext cx="3555206" cy="4212312"/>
          </a:xfrm>
          <a:prstGeom prst="roundRect">
            <a:avLst>
              <a:gd name="adj" fmla="val 3750"/>
            </a:avLst>
          </a:prstGeom>
          <a:solidFill>
            <a:srgbClr val="EEEFF5"/>
          </a:solidFill>
          <a:ln/>
        </p:spPr>
        <p:txBody>
          <a:bodyPr/>
          <a:lstStyle/>
          <a:p>
            <a:endParaRPr lang="en-US"/>
          </a:p>
        </p:txBody>
      </p:sp>
      <p:sp>
        <p:nvSpPr>
          <p:cNvPr id="7" name="Text 4"/>
          <p:cNvSpPr/>
          <p:nvPr/>
        </p:nvSpPr>
        <p:spPr>
          <a:xfrm>
            <a:off x="1982391" y="3280529"/>
            <a:ext cx="2221944"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Trivy</a:t>
            </a:r>
            <a:endParaRPr lang="en-US" sz="2187" dirty="0"/>
          </a:p>
        </p:txBody>
      </p:sp>
      <p:sp>
        <p:nvSpPr>
          <p:cNvPr id="8" name="Text 5"/>
          <p:cNvSpPr/>
          <p:nvPr/>
        </p:nvSpPr>
        <p:spPr>
          <a:xfrm>
            <a:off x="1982391" y="3849886"/>
            <a:ext cx="3110865" cy="2487811"/>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Trivy maintains a vast database of vulnerabilities to identify security issues and scans container images for vulnerabilities for efficient Kubernetes deployment.</a:t>
            </a:r>
            <a:endParaRPr lang="en-US" sz="1750" dirty="0"/>
          </a:p>
        </p:txBody>
      </p:sp>
      <p:sp>
        <p:nvSpPr>
          <p:cNvPr id="9" name="Shape 6"/>
          <p:cNvSpPr/>
          <p:nvPr/>
        </p:nvSpPr>
        <p:spPr>
          <a:xfrm>
            <a:off x="5537597" y="3058358"/>
            <a:ext cx="3555206" cy="4212312"/>
          </a:xfrm>
          <a:prstGeom prst="roundRect">
            <a:avLst>
              <a:gd name="adj" fmla="val 3750"/>
            </a:avLst>
          </a:prstGeom>
          <a:solidFill>
            <a:srgbClr val="EEEFF5"/>
          </a:solidFill>
          <a:ln/>
        </p:spPr>
        <p:txBody>
          <a:bodyPr/>
          <a:lstStyle/>
          <a:p>
            <a:endParaRPr lang="en-US"/>
          </a:p>
        </p:txBody>
      </p:sp>
      <p:sp>
        <p:nvSpPr>
          <p:cNvPr id="10" name="Text 7"/>
          <p:cNvSpPr/>
          <p:nvPr/>
        </p:nvSpPr>
        <p:spPr>
          <a:xfrm>
            <a:off x="5759768" y="3280529"/>
            <a:ext cx="2221944"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Kube-Hunter</a:t>
            </a:r>
            <a:endParaRPr lang="en-US" sz="2187" dirty="0"/>
          </a:p>
        </p:txBody>
      </p:sp>
      <p:sp>
        <p:nvSpPr>
          <p:cNvPr id="11" name="Text 8"/>
          <p:cNvSpPr/>
          <p:nvPr/>
        </p:nvSpPr>
        <p:spPr>
          <a:xfrm>
            <a:off x="5759768" y="3849886"/>
            <a:ext cx="3110865" cy="2487811"/>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Kube-Hunter proactively probes Kubernetes clusters to identify potential security weaknesses and provides insights into various attack vectors and cluster configurations.</a:t>
            </a:r>
            <a:endParaRPr lang="en-US" sz="1750" dirty="0"/>
          </a:p>
        </p:txBody>
      </p:sp>
      <p:sp>
        <p:nvSpPr>
          <p:cNvPr id="12" name="Shape 9"/>
          <p:cNvSpPr/>
          <p:nvPr/>
        </p:nvSpPr>
        <p:spPr>
          <a:xfrm>
            <a:off x="9314974" y="3058358"/>
            <a:ext cx="3555206" cy="4212312"/>
          </a:xfrm>
          <a:prstGeom prst="roundRect">
            <a:avLst>
              <a:gd name="adj" fmla="val 3750"/>
            </a:avLst>
          </a:prstGeom>
          <a:solidFill>
            <a:srgbClr val="EEEFF5"/>
          </a:solidFill>
          <a:ln/>
        </p:spPr>
        <p:txBody>
          <a:bodyPr/>
          <a:lstStyle/>
          <a:p>
            <a:endParaRPr lang="en-US"/>
          </a:p>
        </p:txBody>
      </p:sp>
      <p:sp>
        <p:nvSpPr>
          <p:cNvPr id="13" name="Text 10"/>
          <p:cNvSpPr/>
          <p:nvPr/>
        </p:nvSpPr>
        <p:spPr>
          <a:xfrm>
            <a:off x="9537144" y="3280529"/>
            <a:ext cx="2221944"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Kube-Bench</a:t>
            </a:r>
            <a:endParaRPr lang="en-US" sz="2187" dirty="0"/>
          </a:p>
        </p:txBody>
      </p:sp>
      <p:sp>
        <p:nvSpPr>
          <p:cNvPr id="14" name="Text 11"/>
          <p:cNvSpPr/>
          <p:nvPr/>
        </p:nvSpPr>
        <p:spPr>
          <a:xfrm>
            <a:off x="9537144" y="3849886"/>
            <a:ext cx="3110865" cy="3198614"/>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Kube-Bench assesses Kubernetes clusters against CIS (Center for Internet Security) benchmarks to ensure compliance with industry best practices. It also offers guidance and automation for faster benchmarking.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833199" y="2712482"/>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Trivy</a:t>
            </a:r>
            <a:endParaRPr lang="en-US" sz="4374" dirty="0"/>
          </a:p>
        </p:txBody>
      </p:sp>
      <p:sp>
        <p:nvSpPr>
          <p:cNvPr id="5" name="Text 2"/>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Trivy allows you to maintain a comprehensive vulnerability database, making it effective in identifying vulnerabilities and scanning container images for vulnerabilities necessary for efficient Kubernetes deployment. Trivy is updated regularly and is accessible as an open-source tool.</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833199" y="2712482"/>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Kube-Hunter</a:t>
            </a:r>
            <a:endParaRPr lang="en-US" sz="4374" dirty="0"/>
          </a:p>
        </p:txBody>
      </p:sp>
      <p:sp>
        <p:nvSpPr>
          <p:cNvPr id="5" name="Text 2"/>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With the ability to simulate real-world attacks, Kube-Hunter proactively probes Kubernetes clusters to identify potential security weaknesses. It is community-driven, benefiting from a wide range of contributors, and provides insights into various attack vectors and cluster configurations.</a:t>
            </a:r>
            <a:endParaRPr lang="en-US" sz="1750" dirty="0"/>
          </a:p>
        </p:txBody>
      </p:sp>
      <p:pic>
        <p:nvPicPr>
          <p:cNvPr id="8" name="Picture 7">
            <a:extLst>
              <a:ext uri="{FF2B5EF4-FFF2-40B4-BE49-F238E27FC236}">
                <a16:creationId xmlns:a16="http://schemas.microsoft.com/office/drawing/2014/main" id="{3E79F068-6C89-6B76-4AC8-D41B052A7478}"/>
              </a:ext>
            </a:extLst>
          </p:cNvPr>
          <p:cNvPicPr>
            <a:picLocks noChangeAspect="1"/>
          </p:cNvPicPr>
          <p:nvPr/>
        </p:nvPicPr>
        <p:blipFill>
          <a:blip r:embed="rId4"/>
          <a:stretch>
            <a:fillRect/>
          </a:stretch>
        </p:blipFill>
        <p:spPr>
          <a:xfrm>
            <a:off x="9353314" y="-193443"/>
            <a:ext cx="5185646" cy="750864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833199" y="2534722"/>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Kube-Bench</a:t>
            </a:r>
            <a:endParaRPr lang="en-US" sz="4374" dirty="0"/>
          </a:p>
        </p:txBody>
      </p:sp>
      <p:sp>
        <p:nvSpPr>
          <p:cNvPr id="5" name="Text 2"/>
          <p:cNvSpPr/>
          <p:nvPr/>
        </p:nvSpPr>
        <p:spPr>
          <a:xfrm>
            <a:off x="833199" y="3562350"/>
            <a:ext cx="7477601" cy="2132409"/>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Kube-Bench assesses Kubernetes clusters against CIS (Center for Internet Security) benchmarks. It ensures compliance with industry best practices, offers guidance on hardening cluster security postures, and automates the benchmarking process. Kube-Bench is widely adopted by the Kubernetes community and recognized as a standard for cluster security.</a:t>
            </a:r>
            <a:endParaRPr lang="en-US" sz="1750" dirty="0"/>
          </a:p>
        </p:txBody>
      </p:sp>
      <p:pic>
        <p:nvPicPr>
          <p:cNvPr id="8" name="Picture 7">
            <a:extLst>
              <a:ext uri="{FF2B5EF4-FFF2-40B4-BE49-F238E27FC236}">
                <a16:creationId xmlns:a16="http://schemas.microsoft.com/office/drawing/2014/main" id="{9109FFCF-6A6C-DCC9-CDFD-1B6C2BEF86C8}"/>
              </a:ext>
            </a:extLst>
          </p:cNvPr>
          <p:cNvPicPr>
            <a:picLocks noChangeAspect="1"/>
          </p:cNvPicPr>
          <p:nvPr/>
        </p:nvPicPr>
        <p:blipFill>
          <a:blip r:embed="rId4"/>
          <a:stretch>
            <a:fillRect/>
          </a:stretch>
        </p:blipFill>
        <p:spPr>
          <a:xfrm>
            <a:off x="8310800" y="0"/>
            <a:ext cx="63196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25730"/>
            <a:ext cx="14630400" cy="8229600"/>
          </a:xfrm>
          <a:prstGeom prst="rect">
            <a:avLst/>
          </a:prstGeom>
        </p:spPr>
      </p:pic>
      <p:sp>
        <p:nvSpPr>
          <p:cNvPr id="4" name="Text 1"/>
          <p:cNvSpPr/>
          <p:nvPr/>
        </p:nvSpPr>
        <p:spPr>
          <a:xfrm>
            <a:off x="1760220" y="1495068"/>
            <a:ext cx="4443889" cy="694373"/>
          </a:xfrm>
          <a:prstGeom prst="rect">
            <a:avLst/>
          </a:prstGeom>
          <a:noFill/>
          <a:ln/>
        </p:spPr>
        <p:txBody>
          <a:bodyPr wrap="none" rtlCol="0" anchor="t"/>
          <a:lstStyle/>
          <a:p>
            <a:pPr marL="0" indent="0">
              <a:lnSpc>
                <a:spcPts val="5468"/>
              </a:lnSpc>
              <a:buNone/>
            </a:pPr>
            <a:endParaRPr lang="en-US" sz="4374" dirty="0"/>
          </a:p>
        </p:txBody>
      </p:sp>
      <p:sp>
        <p:nvSpPr>
          <p:cNvPr id="6" name="Text 2"/>
          <p:cNvSpPr/>
          <p:nvPr/>
        </p:nvSpPr>
        <p:spPr>
          <a:xfrm>
            <a:off x="1760220"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8" name="Text 3"/>
          <p:cNvSpPr/>
          <p:nvPr/>
        </p:nvSpPr>
        <p:spPr>
          <a:xfrm>
            <a:off x="5574625"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0" name="Text 4"/>
          <p:cNvSpPr/>
          <p:nvPr/>
        </p:nvSpPr>
        <p:spPr>
          <a:xfrm>
            <a:off x="9389031" y="5062895"/>
            <a:ext cx="3481149" cy="355402"/>
          </a:xfrm>
          <a:prstGeom prst="rect">
            <a:avLst/>
          </a:prstGeom>
          <a:noFill/>
          <a:ln/>
        </p:spPr>
        <p:txBody>
          <a:bodyPr wrap="none" rtlCol="0" anchor="t"/>
          <a:lstStyle/>
          <a:p>
            <a:pPr marL="0" indent="0" algn="l">
              <a:lnSpc>
                <a:spcPts val="2799"/>
              </a:lnSpc>
              <a:buNone/>
            </a:pPr>
            <a:endParaRPr lang="en-US" sz="1750" dirty="0"/>
          </a:p>
        </p:txBody>
      </p:sp>
      <p:sp>
        <p:nvSpPr>
          <p:cNvPr id="16" name="TextBox 15">
            <a:extLst>
              <a:ext uri="{FF2B5EF4-FFF2-40B4-BE49-F238E27FC236}">
                <a16:creationId xmlns:a16="http://schemas.microsoft.com/office/drawing/2014/main" id="{D68995F4-11D3-B5FD-CA03-2855E4409FAE}"/>
              </a:ext>
            </a:extLst>
          </p:cNvPr>
          <p:cNvSpPr txBox="1"/>
          <p:nvPr/>
        </p:nvSpPr>
        <p:spPr>
          <a:xfrm>
            <a:off x="3657600" y="3930134"/>
            <a:ext cx="7315200" cy="369332"/>
          </a:xfrm>
          <a:prstGeom prst="rect">
            <a:avLst/>
          </a:prstGeom>
          <a:noFill/>
        </p:spPr>
        <p:txBody>
          <a:bodyPr wrap="square">
            <a:spAutoFit/>
          </a:bodyPr>
          <a:lstStyle/>
          <a:p>
            <a:endParaRPr lang="en-US" dirty="0"/>
          </a:p>
        </p:txBody>
      </p:sp>
      <p:pic>
        <p:nvPicPr>
          <p:cNvPr id="24" name="Picture 23">
            <a:extLst>
              <a:ext uri="{FF2B5EF4-FFF2-40B4-BE49-F238E27FC236}">
                <a16:creationId xmlns:a16="http://schemas.microsoft.com/office/drawing/2014/main" id="{AA6A3BA1-D949-669F-0D52-DA9D619E9370}"/>
              </a:ext>
            </a:extLst>
          </p:cNvPr>
          <p:cNvPicPr>
            <a:picLocks noChangeAspect="1"/>
          </p:cNvPicPr>
          <p:nvPr/>
        </p:nvPicPr>
        <p:blipFill>
          <a:blip r:embed="rId4"/>
          <a:stretch>
            <a:fillRect/>
          </a:stretch>
        </p:blipFill>
        <p:spPr>
          <a:xfrm>
            <a:off x="3211830" y="230228"/>
            <a:ext cx="8618514" cy="701282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TotalTime>
  <Words>746</Words>
  <Application>Microsoft Office PowerPoint</Application>
  <PresentationFormat>Custom</PresentationFormat>
  <Paragraphs>70</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Mariam Osama</cp:lastModifiedBy>
  <cp:revision>4</cp:revision>
  <dcterms:created xsi:type="dcterms:W3CDTF">2023-09-22T18:14:05Z</dcterms:created>
  <dcterms:modified xsi:type="dcterms:W3CDTF">2023-09-23T10:28:15Z</dcterms:modified>
</cp:coreProperties>
</file>